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EF6FC5E-F82A-4E2C-8E83-AAD8DADA4A65}"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1009580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EF6FC5E-F82A-4E2C-8E83-AAD8DADA4A65}"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2224430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EF6FC5E-F82A-4E2C-8E83-AAD8DADA4A65}"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2893781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EF6FC5E-F82A-4E2C-8E83-AAD8DADA4A65}"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399880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EF6FC5E-F82A-4E2C-8E83-AAD8DADA4A65}" type="datetimeFigureOut">
              <a:rPr lang="it-IT" smtClean="0"/>
              <a:t>04/11/2014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2231626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EF6FC5E-F82A-4E2C-8E83-AAD8DADA4A65}" type="datetimeFigureOut">
              <a:rPr lang="it-IT" smtClean="0"/>
              <a:t>04/11/2014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962026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EF6FC5E-F82A-4E2C-8E83-AAD8DADA4A65}" type="datetimeFigureOut">
              <a:rPr lang="it-IT" smtClean="0"/>
              <a:t>04/11/2014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4233033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EF6FC5E-F82A-4E2C-8E83-AAD8DADA4A65}" type="datetimeFigureOut">
              <a:rPr lang="it-IT" smtClean="0"/>
              <a:t>04/11/2014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1403233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EF6FC5E-F82A-4E2C-8E83-AAD8DADA4A65}" type="datetimeFigureOut">
              <a:rPr lang="it-IT" smtClean="0"/>
              <a:t>04/11/2014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3180840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F6FC5E-F82A-4E2C-8E83-AAD8DADA4A65}" type="datetimeFigureOut">
              <a:rPr lang="it-IT" smtClean="0"/>
              <a:t>04/11/2014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3227666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F6FC5E-F82A-4E2C-8E83-AAD8DADA4A65}" type="datetimeFigureOut">
              <a:rPr lang="it-IT" smtClean="0"/>
              <a:t>04/11/2014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4A70A32-D907-4F62-86F7-591A791B6E07}" type="slidenum">
              <a:rPr lang="it-IT" smtClean="0"/>
              <a:t>‹N›</a:t>
            </a:fld>
            <a:endParaRPr lang="it-IT"/>
          </a:p>
        </p:txBody>
      </p:sp>
    </p:spTree>
    <p:extLst>
      <p:ext uri="{BB962C8B-B14F-4D97-AF65-F5344CB8AC3E}">
        <p14:creationId xmlns:p14="http://schemas.microsoft.com/office/powerpoint/2010/main" val="13620056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6FC5E-F82A-4E2C-8E83-AAD8DADA4A65}" type="datetimeFigureOut">
              <a:rPr lang="it-IT" smtClean="0"/>
              <a:t>04/11/2014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70A32-D907-4F62-86F7-591A791B6E07}" type="slidenum">
              <a:rPr lang="it-IT" smtClean="0"/>
              <a:t>‹N›</a:t>
            </a:fld>
            <a:endParaRPr lang="it-IT"/>
          </a:p>
        </p:txBody>
      </p:sp>
    </p:spTree>
    <p:extLst>
      <p:ext uri="{BB962C8B-B14F-4D97-AF65-F5344CB8AC3E}">
        <p14:creationId xmlns:p14="http://schemas.microsoft.com/office/powerpoint/2010/main" val="218164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normattiva.it/uri-res/N2Ls?urn:nir:stato:decreto.legge:2005-12-30;272"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www.giurcost.org/decisioni/2014/0032s-14.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680518" y="521001"/>
            <a:ext cx="9144000" cy="566394"/>
          </a:xfrm>
        </p:spPr>
        <p:txBody>
          <a:bodyPr/>
          <a:lstStyle/>
          <a:p>
            <a:r>
              <a:rPr lang="it-IT" sz="2800" dirty="0" smtClean="0">
                <a:solidFill>
                  <a:srgbClr val="FF0000"/>
                </a:solidFill>
                <a:effectLst>
                  <a:outerShdw blurRad="38100" dist="38100" dir="2700000" algn="tl">
                    <a:srgbClr val="000000">
                      <a:alpha val="43137"/>
                    </a:srgbClr>
                  </a:outerShdw>
                </a:effectLst>
              </a:rPr>
              <a:t>Emendamenti al decreto-legge</a:t>
            </a:r>
            <a:endParaRPr lang="it-IT" sz="2800" dirty="0">
              <a:solidFill>
                <a:srgbClr val="FF0000"/>
              </a:solidFill>
              <a:effectLst>
                <a:outerShdw blurRad="38100" dist="38100" dir="2700000" algn="tl">
                  <a:srgbClr val="000000">
                    <a:alpha val="43137"/>
                  </a:srgbClr>
                </a:outerShdw>
              </a:effectLst>
            </a:endParaRPr>
          </a:p>
        </p:txBody>
      </p:sp>
      <p:sp>
        <p:nvSpPr>
          <p:cNvPr id="4" name="Rettangolo 3"/>
          <p:cNvSpPr/>
          <p:nvPr/>
        </p:nvSpPr>
        <p:spPr>
          <a:xfrm>
            <a:off x="1043793" y="1473198"/>
            <a:ext cx="3623492" cy="523220"/>
          </a:xfrm>
          <a:prstGeom prst="rect">
            <a:avLst/>
          </a:prstGeom>
        </p:spPr>
        <p:txBody>
          <a:bodyPr wrap="none">
            <a:spAutoFit/>
          </a:bodyPr>
          <a:lstStyle/>
          <a:p>
            <a:r>
              <a:rPr lang="it-IT" sz="2800" dirty="0" smtClean="0"/>
              <a:t>Art. 15, legge 400/1988</a:t>
            </a:r>
            <a:endParaRPr lang="it-IT" sz="2800" dirty="0"/>
          </a:p>
        </p:txBody>
      </p:sp>
      <p:sp>
        <p:nvSpPr>
          <p:cNvPr id="5" name="Rettangolo 4"/>
          <p:cNvSpPr/>
          <p:nvPr/>
        </p:nvSpPr>
        <p:spPr>
          <a:xfrm>
            <a:off x="1043793" y="2136339"/>
            <a:ext cx="9352358" cy="3046988"/>
          </a:xfrm>
          <a:prstGeom prst="rect">
            <a:avLst/>
          </a:prstGeom>
        </p:spPr>
        <p:txBody>
          <a:bodyPr wrap="square">
            <a:spAutoFit/>
          </a:bodyPr>
          <a:lstStyle/>
          <a:p>
            <a:pPr>
              <a:buNone/>
            </a:pPr>
            <a:r>
              <a:rPr lang="it-IT" sz="2400" dirty="0" smtClean="0"/>
              <a:t>5. Le </a:t>
            </a:r>
            <a:r>
              <a:rPr lang="it-IT" sz="2400" dirty="0" smtClean="0">
                <a:solidFill>
                  <a:srgbClr val="FF0000"/>
                </a:solidFill>
              </a:rPr>
              <a:t>modifiche</a:t>
            </a:r>
            <a:r>
              <a:rPr lang="it-IT" sz="2400" dirty="0" smtClean="0"/>
              <a:t> eventualmente apportate al decreto-legge in sede di conversione </a:t>
            </a:r>
            <a:r>
              <a:rPr lang="it-IT" sz="2400" dirty="0" smtClean="0">
                <a:effectLst>
                  <a:outerShdw blurRad="38100" dist="38100" dir="2700000" algn="tl">
                    <a:srgbClr val="000000">
                      <a:alpha val="43137"/>
                    </a:srgbClr>
                  </a:outerShdw>
                </a:effectLst>
              </a:rPr>
              <a:t>hanno efficacia dal giorno successivo  </a:t>
            </a:r>
            <a:r>
              <a:rPr lang="it-IT" sz="2400" dirty="0" smtClean="0"/>
              <a:t>a quello della pubblicazione  della legge di conversione, salvo che quest'ultima non disponga diversamente. Esse sono elencate in allegato alla legge.  </a:t>
            </a:r>
          </a:p>
          <a:p>
            <a:pPr>
              <a:buNone/>
            </a:pPr>
            <a:r>
              <a:rPr lang="it-IT" sz="2400" dirty="0" smtClean="0"/>
              <a:t>6. Il Ministro di grazia e giustizia cura che del rifiuto di conversione o della conversione parziale, purché definitiva, nonché della mancata conversione per decorrenza del termine sia data immediata pubblicazione nella Gazzetta Ufficiale</a:t>
            </a:r>
            <a:endParaRPr lang="it-IT" sz="2400" dirty="0"/>
          </a:p>
        </p:txBody>
      </p:sp>
    </p:spTree>
    <p:extLst>
      <p:ext uri="{BB962C8B-B14F-4D97-AF65-F5344CB8AC3E}">
        <p14:creationId xmlns:p14="http://schemas.microsoft.com/office/powerpoint/2010/main" val="927518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91544" y="548680"/>
            <a:ext cx="7992888" cy="4278094"/>
          </a:xfrm>
          <a:prstGeom prst="rect">
            <a:avLst/>
          </a:prstGeom>
        </p:spPr>
        <p:txBody>
          <a:bodyPr wrap="square">
            <a:spAutoFit/>
          </a:bodyPr>
          <a:lstStyle/>
          <a:p>
            <a:pPr algn="ctr" fontAlgn="base"/>
            <a:r>
              <a:rPr lang="it-IT" sz="2000" b="1" dirty="0">
                <a:solidFill>
                  <a:srgbClr val="FF0000"/>
                </a:solidFill>
                <a:effectLst>
                  <a:outerShdw blurRad="38100" dist="38100" dir="2700000" algn="tl">
                    <a:srgbClr val="000000">
                      <a:alpha val="43137"/>
                    </a:srgbClr>
                  </a:outerShdw>
                </a:effectLst>
                <a:latin typeface="Times New Roman" panose="02020603050405020304" pitchFamily="18" charset="0"/>
              </a:rPr>
              <a:t>Olimpiadi e droghe: un bell’esempio di conversione!</a:t>
            </a:r>
          </a:p>
          <a:p>
            <a:pPr fontAlgn="base"/>
            <a:endParaRPr lang="it-IT" b="1" dirty="0">
              <a:solidFill>
                <a:srgbClr val="000000"/>
              </a:solidFill>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a:p>
            <a:pPr fontAlgn="base"/>
            <a:r>
              <a:rPr lang="it-IT" b="1" dirty="0">
                <a:solidFill>
                  <a:srgbClr val="000000"/>
                </a:solidFill>
                <a:latin typeface="Times New Roman" panose="02020603050405020304" pitchFamily="18" charset="0"/>
                <a:hlinkClick r:id="rId2"/>
              </a:rPr>
              <a:t>DECRETO-LEGGE </a:t>
            </a:r>
            <a:r>
              <a:rPr lang="it-IT" b="1" dirty="0">
                <a:solidFill>
                  <a:srgbClr val="000000"/>
                </a:solidFill>
                <a:latin typeface="Times New Roman" panose="02020603050405020304" pitchFamily="18" charset="0"/>
                <a:hlinkClick r:id="rId2"/>
              </a:rPr>
              <a:t>30 dicembre 2005, n. 272</a:t>
            </a:r>
            <a:endParaRPr lang="it-IT" b="1" dirty="0">
              <a:solidFill>
                <a:srgbClr val="000000"/>
              </a:solidFill>
              <a:latin typeface="Times New Roman" panose="02020603050405020304" pitchFamily="18" charset="0"/>
            </a:endParaRPr>
          </a:p>
          <a:p>
            <a:r>
              <a:rPr lang="it-IT" dirty="0">
                <a:solidFill>
                  <a:srgbClr val="000000"/>
                </a:solidFill>
                <a:latin typeface="Times New Roman" panose="02020603050405020304" pitchFamily="18" charset="0"/>
              </a:rPr>
              <a:t>Misure urgenti per garantire la sicurezza ed i finanziamenti per le prossime Olimpiadi invernali, </a:t>
            </a:r>
            <a:r>
              <a:rPr lang="it-IT" dirty="0">
                <a:solidFill>
                  <a:srgbClr val="000000"/>
                </a:solidFill>
                <a:latin typeface="Times New Roman" panose="02020603050405020304" pitchFamily="18" charset="0"/>
              </a:rPr>
              <a:t>nonché </a:t>
            </a:r>
            <a:r>
              <a:rPr lang="it-IT" dirty="0">
                <a:solidFill>
                  <a:srgbClr val="000000"/>
                </a:solidFill>
                <a:latin typeface="Times New Roman" panose="02020603050405020304" pitchFamily="18" charset="0"/>
              </a:rPr>
              <a:t>la </a:t>
            </a:r>
            <a:r>
              <a:rPr lang="it-IT" dirty="0">
                <a:solidFill>
                  <a:srgbClr val="000000"/>
                </a:solidFill>
                <a:latin typeface="Times New Roman" panose="02020603050405020304" pitchFamily="18" charset="0"/>
              </a:rPr>
              <a:t>funzionalit</a:t>
            </a:r>
            <a:r>
              <a:rPr lang="it-IT" dirty="0">
                <a:solidFill>
                  <a:srgbClr val="000000"/>
                </a:solidFill>
                <a:latin typeface="Times New Roman" panose="02020603050405020304" pitchFamily="18" charset="0"/>
              </a:rPr>
              <a:t>à</a:t>
            </a:r>
            <a:r>
              <a:rPr lang="it-IT" dirty="0">
                <a:solidFill>
                  <a:srgbClr val="000000"/>
                </a:solidFill>
                <a:latin typeface="Times New Roman" panose="02020603050405020304" pitchFamily="18" charset="0"/>
              </a:rPr>
              <a:t> </a:t>
            </a:r>
            <a:r>
              <a:rPr lang="it-IT" dirty="0">
                <a:solidFill>
                  <a:srgbClr val="000000"/>
                </a:solidFill>
                <a:latin typeface="Times New Roman" panose="02020603050405020304" pitchFamily="18" charset="0"/>
              </a:rPr>
              <a:t>dell'Amministrazione dell'interno. Disposizioni per favorire il recupero di tossicodipendenti recidivi </a:t>
            </a:r>
            <a:r>
              <a:rPr lang="it-IT" b="1" i="1" dirty="0">
                <a:solidFill>
                  <a:srgbClr val="000000"/>
                </a:solidFill>
                <a:latin typeface="Times New Roman" panose="02020603050405020304" pitchFamily="18" charset="0"/>
              </a:rPr>
              <a:t>((e modifiche al testo unico delle leggi in materia di disciplina degli stupefacenti e sostanze psicotrope, prevenzione, cura e riabilitazione dei relativi stati di tossicodipendenza, di cui al decreto del Presidente della Repubblica 9 ottobre 1990, n. 309.))</a:t>
            </a:r>
            <a:r>
              <a:rPr lang="it-IT" dirty="0">
                <a:solidFill>
                  <a:srgbClr val="000000"/>
                </a:solidFill>
                <a:latin typeface="Times New Roman" panose="02020603050405020304" pitchFamily="18" charset="0"/>
              </a:rPr>
              <a:t> </a:t>
            </a:r>
            <a:r>
              <a:rPr lang="it-IT" i="1" dirty="0">
                <a:solidFill>
                  <a:srgbClr val="058940"/>
                </a:solidFill>
                <a:latin typeface="Times New Roman" panose="02020603050405020304" pitchFamily="18" charset="0"/>
              </a:rPr>
              <a:t>(GU n.303 del 30-12-2005 </a:t>
            </a:r>
            <a:r>
              <a:rPr lang="it-IT" i="1" dirty="0">
                <a:solidFill>
                  <a:srgbClr val="058940"/>
                </a:solidFill>
                <a:latin typeface="Times New Roman" panose="02020603050405020304" pitchFamily="18" charset="0"/>
              </a:rPr>
              <a:t>)</a:t>
            </a:r>
          </a:p>
          <a:p>
            <a:endParaRPr lang="it-IT" i="1" dirty="0">
              <a:solidFill>
                <a:srgbClr val="058940"/>
              </a:solidFill>
              <a:latin typeface="Times New Roman" panose="02020603050405020304" pitchFamily="18" charset="0"/>
            </a:endParaRPr>
          </a:p>
          <a:p>
            <a:pPr lvl="0"/>
            <a:r>
              <a:rPr lang="it-IT" i="1" dirty="0">
                <a:solidFill>
                  <a:srgbClr val="058940"/>
                </a:solidFill>
                <a:latin typeface="Times New Roman" panose="02020603050405020304" pitchFamily="18" charset="0"/>
              </a:rPr>
              <a:t>Artt. </a:t>
            </a:r>
            <a:r>
              <a:rPr lang="it-IT" altLang="it-IT" i="1" dirty="0">
                <a:solidFill>
                  <a:srgbClr val="058940"/>
                </a:solidFill>
                <a:latin typeface="Times New Roman" panose="02020603050405020304" pitchFamily="18" charset="0"/>
              </a:rPr>
              <a:t>4-bis e 4-vicies-ter </a:t>
            </a:r>
            <a:endParaRPr lang="it-IT" altLang="it-IT" i="1" dirty="0">
              <a:solidFill>
                <a:srgbClr val="058940"/>
              </a:solidFill>
              <a:latin typeface="Times New Roman" panose="02020603050405020304" pitchFamily="18" charset="0"/>
            </a:endParaRPr>
          </a:p>
          <a:p>
            <a:endParaRPr lang="it-IT" dirty="0"/>
          </a:p>
        </p:txBody>
      </p:sp>
      <p:sp>
        <p:nvSpPr>
          <p:cNvPr id="4" name="Rectangle 2"/>
          <p:cNvSpPr>
            <a:spLocks noChangeArrowheads="1"/>
          </p:cNvSpPr>
          <p:nvPr/>
        </p:nvSpPr>
        <p:spPr bwMode="auto">
          <a:xfrm>
            <a:off x="1524001" y="90101"/>
            <a:ext cx="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endParaRPr lang="it-IT" altLang="it-IT" dirty="0">
              <a:latin typeface="Arial" panose="020B0604020202020204" pitchFamily="34" charset="0"/>
            </a:endParaRPr>
          </a:p>
        </p:txBody>
      </p:sp>
    </p:spTree>
    <p:extLst>
      <p:ext uri="{BB962C8B-B14F-4D97-AF65-F5344CB8AC3E}">
        <p14:creationId xmlns:p14="http://schemas.microsoft.com/office/powerpoint/2010/main" val="18006382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991544" y="548680"/>
            <a:ext cx="7992888" cy="4278094"/>
          </a:xfrm>
          <a:prstGeom prst="rect">
            <a:avLst/>
          </a:prstGeom>
        </p:spPr>
        <p:txBody>
          <a:bodyPr wrap="square">
            <a:spAutoFit/>
          </a:bodyPr>
          <a:lstStyle/>
          <a:p>
            <a:pPr algn="ctr" fontAlgn="base"/>
            <a:r>
              <a:rPr lang="it-IT" sz="2000" b="1" dirty="0">
                <a:solidFill>
                  <a:srgbClr val="FF0000"/>
                </a:solidFill>
                <a:effectLst>
                  <a:outerShdw blurRad="38100" dist="38100" dir="2700000" algn="tl">
                    <a:srgbClr val="000000">
                      <a:alpha val="43137"/>
                    </a:srgbClr>
                  </a:outerShdw>
                </a:effectLst>
                <a:latin typeface="Times New Roman" panose="02020603050405020304" pitchFamily="18" charset="0"/>
              </a:rPr>
              <a:t>Olimpiadi e droghe: un bell’esempio di conversione!</a:t>
            </a:r>
          </a:p>
          <a:p>
            <a:pPr fontAlgn="base"/>
            <a:endParaRPr lang="it-IT" b="1" dirty="0">
              <a:solidFill>
                <a:srgbClr val="000000"/>
              </a:solidFill>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a:p>
            <a:pPr fontAlgn="base"/>
            <a:endParaRPr lang="it-IT" b="1" dirty="0">
              <a:solidFill>
                <a:srgbClr val="000000"/>
              </a:solidFill>
              <a:latin typeface="Times New Roman" panose="02020603050405020304" pitchFamily="18" charset="0"/>
            </a:endParaRPr>
          </a:p>
          <a:p>
            <a:pPr lvl="0"/>
            <a:r>
              <a:rPr lang="it-IT" altLang="it-IT" i="1" dirty="0" err="1">
                <a:solidFill>
                  <a:srgbClr val="058940"/>
                </a:solidFill>
                <a:latin typeface="Times New Roman" panose="02020603050405020304" pitchFamily="18" charset="0"/>
              </a:rPr>
              <a:t>Sent</a:t>
            </a:r>
            <a:r>
              <a:rPr lang="it-IT" altLang="it-IT" i="1" dirty="0">
                <a:solidFill>
                  <a:srgbClr val="058940"/>
                </a:solidFill>
                <a:latin typeface="Times New Roman" panose="02020603050405020304" pitchFamily="18" charset="0"/>
              </a:rPr>
              <a:t>. </a:t>
            </a:r>
            <a:r>
              <a:rPr lang="it-IT" altLang="it-IT" i="1" dirty="0">
                <a:solidFill>
                  <a:srgbClr val="058940"/>
                </a:solidFill>
                <a:latin typeface="Times New Roman" panose="02020603050405020304" pitchFamily="18" charset="0"/>
                <a:hlinkClick r:id="rId2"/>
              </a:rPr>
              <a:t>Corte </a:t>
            </a:r>
            <a:r>
              <a:rPr lang="it-IT" altLang="it-IT" i="1" dirty="0" err="1">
                <a:solidFill>
                  <a:srgbClr val="058940"/>
                </a:solidFill>
                <a:latin typeface="Times New Roman" panose="02020603050405020304" pitchFamily="18" charset="0"/>
                <a:hlinkClick r:id="rId2"/>
              </a:rPr>
              <a:t>cost</a:t>
            </a:r>
            <a:r>
              <a:rPr lang="it-IT" altLang="it-IT" i="1" dirty="0">
                <a:solidFill>
                  <a:srgbClr val="058940"/>
                </a:solidFill>
                <a:latin typeface="Times New Roman" panose="02020603050405020304" pitchFamily="18" charset="0"/>
                <a:hlinkClick r:id="rId2"/>
              </a:rPr>
              <a:t>. 32/2014</a:t>
            </a:r>
            <a:endParaRPr lang="it-IT" altLang="it-IT" i="1" dirty="0">
              <a:solidFill>
                <a:srgbClr val="058940"/>
              </a:solidFill>
              <a:latin typeface="Times New Roman" panose="02020603050405020304" pitchFamily="18" charset="0"/>
            </a:endParaRPr>
          </a:p>
          <a:p>
            <a:pPr lvl="0"/>
            <a:r>
              <a:rPr lang="it-IT" dirty="0"/>
              <a:t>L’eterogeneità delle disposizioni aggiunte in sede di conversione determina, dunque, un vizio procedurale delle stesse, che come ogni altro vizio della legge spetta solo a questa Corte accertare. Si tratta di un vizio procedurale peculiare, che per sua stessa natura può essere evidenziato solamente attraverso un esame del contenuto sostanziale delle singole disposizioni aggiunte in sede parlamentare, posto a raffronto con l’originario decreto-legge. All’esito di tale esame, le eventuali disposizioni intruse risulteranno affette da vizio di formazione, per violazione dell’art. 77 </a:t>
            </a:r>
            <a:r>
              <a:rPr lang="it-IT" dirty="0" err="1"/>
              <a:t>Cost</a:t>
            </a:r>
            <a:r>
              <a:rPr lang="it-IT" dirty="0"/>
              <a:t>., mentre saranno fatte salve tutte le componenti dell’atto che si pongano in linea di continuità sostanziale, per materia o per finalità, con l’originario decreto-legge.</a:t>
            </a:r>
            <a:endParaRPr lang="it-IT" altLang="it-IT" i="1" dirty="0">
              <a:solidFill>
                <a:srgbClr val="058940"/>
              </a:solidFill>
              <a:latin typeface="Times New Roman" panose="02020603050405020304" pitchFamily="18" charset="0"/>
            </a:endParaRPr>
          </a:p>
        </p:txBody>
      </p:sp>
      <p:sp>
        <p:nvSpPr>
          <p:cNvPr id="4" name="Rectangle 2"/>
          <p:cNvSpPr>
            <a:spLocks noChangeArrowheads="1"/>
          </p:cNvSpPr>
          <p:nvPr/>
        </p:nvSpPr>
        <p:spPr bwMode="auto">
          <a:xfrm>
            <a:off x="1524001" y="90101"/>
            <a:ext cx="6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endParaRPr lang="it-IT" altLang="it-IT" dirty="0">
              <a:latin typeface="Arial" panose="020B0604020202020204" pitchFamily="34" charset="0"/>
            </a:endParaRPr>
          </a:p>
        </p:txBody>
      </p:sp>
    </p:spTree>
    <p:extLst>
      <p:ext uri="{BB962C8B-B14F-4D97-AF65-F5344CB8AC3E}">
        <p14:creationId xmlns:p14="http://schemas.microsoft.com/office/powerpoint/2010/main" val="181022043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Words>
  <Application>Microsoft Office PowerPoint</Application>
  <PresentationFormat>Widescreen</PresentationFormat>
  <Paragraphs>18</Paragraphs>
  <Slides>3</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vt:i4>
      </vt:variant>
    </vt:vector>
  </HeadingPairs>
  <TitlesOfParts>
    <vt:vector size="8" baseType="lpstr">
      <vt:lpstr>Arial</vt:lpstr>
      <vt:lpstr>Calibri</vt:lpstr>
      <vt:lpstr>Calibri Light</vt:lpstr>
      <vt:lpstr>Times New Roman</vt:lpstr>
      <vt:lpstr>Tema di Office</vt:lpstr>
      <vt:lpstr>Emendamenti al decreto-legge</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Emendamenti al decreto-legge</dc:title>
  <dc:creator>roberto bin</dc:creator>
  <cp:lastModifiedBy>roberto bin</cp:lastModifiedBy>
  <cp:revision>1</cp:revision>
  <dcterms:created xsi:type="dcterms:W3CDTF">2014-11-04T10:02:59Z</dcterms:created>
  <dcterms:modified xsi:type="dcterms:W3CDTF">2014-11-04T10:03:12Z</dcterms:modified>
</cp:coreProperties>
</file>